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5.jpg"/><Relationship Id="rId5" Type="http://schemas.openxmlformats.org/officeDocument/2006/relationships/image" Target="../media/image1.png"/><Relationship Id="rId6"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ABF8E"/>
        </a:solidFill>
      </p:bgPr>
    </p:bg>
    <p:spTree>
      <p:nvGrpSpPr>
        <p:cNvPr id="83" name="Shape 83"/>
        <p:cNvGrpSpPr/>
        <p:nvPr/>
      </p:nvGrpSpPr>
      <p:grpSpPr>
        <a:xfrm>
          <a:off x="0" y="0"/>
          <a:ext cx="0" cy="0"/>
          <a:chOff x="0" y="0"/>
          <a:chExt cx="0" cy="0"/>
        </a:xfrm>
      </p:grpSpPr>
      <p:sp>
        <p:nvSpPr>
          <p:cNvPr id="84" name="Google Shape;84;p13"/>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800"/>
              <a:buFont typeface="Calibri"/>
              <a:buNone/>
            </a:pPr>
            <a:r>
              <a:rPr lang="en-US" sz="4800"/>
              <a:t>World Languages and Cultures</a:t>
            </a:r>
            <a:endParaRPr sz="4800"/>
          </a:p>
        </p:txBody>
      </p:sp>
      <p:pic>
        <p:nvPicPr>
          <p:cNvPr descr="images.jpg" id="85" name="Google Shape;85;p13"/>
          <p:cNvPicPr preferRelativeResize="0"/>
          <p:nvPr/>
        </p:nvPicPr>
        <p:blipFill rotWithShape="1">
          <a:blip r:embed="rId3">
            <a:alphaModFix amt="56000"/>
          </a:blip>
          <a:srcRect b="0" l="0" r="0" t="0"/>
          <a:stretch/>
        </p:blipFill>
        <p:spPr>
          <a:xfrm rot="-425178">
            <a:off x="1020980" y="564789"/>
            <a:ext cx="2533754" cy="1709089"/>
          </a:xfrm>
          <a:prstGeom prst="rect">
            <a:avLst/>
          </a:prstGeom>
          <a:noFill/>
          <a:ln>
            <a:noFill/>
          </a:ln>
        </p:spPr>
      </p:pic>
      <p:pic>
        <p:nvPicPr>
          <p:cNvPr descr="images.jpg" id="86" name="Google Shape;86;p13"/>
          <p:cNvPicPr preferRelativeResize="0"/>
          <p:nvPr/>
        </p:nvPicPr>
        <p:blipFill rotWithShape="1">
          <a:blip r:embed="rId4">
            <a:alphaModFix amt="52999"/>
          </a:blip>
          <a:srcRect b="0" l="0" r="0" t="0"/>
          <a:stretch/>
        </p:blipFill>
        <p:spPr>
          <a:xfrm rot="251082">
            <a:off x="5705587" y="486579"/>
            <a:ext cx="2036465" cy="2063862"/>
          </a:xfrm>
          <a:prstGeom prst="rect">
            <a:avLst/>
          </a:prstGeom>
          <a:noFill/>
          <a:ln>
            <a:noFill/>
          </a:ln>
        </p:spPr>
      </p:pic>
      <p:pic>
        <p:nvPicPr>
          <p:cNvPr descr="images.png" id="87" name="Google Shape;87;p13"/>
          <p:cNvPicPr preferRelativeResize="0"/>
          <p:nvPr/>
        </p:nvPicPr>
        <p:blipFill rotWithShape="1">
          <a:blip r:embed="rId5">
            <a:alphaModFix amt="51000"/>
          </a:blip>
          <a:srcRect b="0" l="0" r="0" t="0"/>
          <a:stretch/>
        </p:blipFill>
        <p:spPr>
          <a:xfrm rot="-1076456">
            <a:off x="1729287" y="3427863"/>
            <a:ext cx="1952320" cy="2428259"/>
          </a:xfrm>
          <a:prstGeom prst="rect">
            <a:avLst/>
          </a:prstGeom>
          <a:noFill/>
          <a:ln>
            <a:noFill/>
          </a:ln>
        </p:spPr>
      </p:pic>
      <p:pic>
        <p:nvPicPr>
          <p:cNvPr descr="images.png" id="88" name="Google Shape;88;p13"/>
          <p:cNvPicPr preferRelativeResize="0"/>
          <p:nvPr/>
        </p:nvPicPr>
        <p:blipFill rotWithShape="1">
          <a:blip r:embed="rId6">
            <a:alphaModFix amt="52000"/>
          </a:blip>
          <a:srcRect b="10103" l="0" r="0" t="0"/>
          <a:stretch/>
        </p:blipFill>
        <p:spPr>
          <a:xfrm rot="845343">
            <a:off x="5217267" y="3478030"/>
            <a:ext cx="2091275" cy="2176846"/>
          </a:xfrm>
          <a:prstGeom prst="rect">
            <a:avLst/>
          </a:prstGeom>
          <a:solidFill>
            <a:srgbClr val="FABF8E"/>
          </a:solid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8CB3E3"/>
            </a:gs>
            <a:gs pos="100000">
              <a:srgbClr val="FBD4B4"/>
            </a:gs>
          </a:gsLst>
          <a:lin ang="0" scaled="0"/>
        </a:gradFill>
      </p:bgPr>
    </p:bg>
    <p:spTree>
      <p:nvGrpSpPr>
        <p:cNvPr id="158" name="Shape 158"/>
        <p:cNvGrpSpPr/>
        <p:nvPr/>
      </p:nvGrpSpPr>
      <p:grpSpPr>
        <a:xfrm>
          <a:off x="0" y="0"/>
          <a:ext cx="0" cy="0"/>
          <a:chOff x="0" y="0"/>
          <a:chExt cx="0" cy="0"/>
        </a:xfrm>
      </p:grpSpPr>
      <p:sp>
        <p:nvSpPr>
          <p:cNvPr id="159" name="Google Shape;159;p22"/>
          <p:cNvSpPr/>
          <p:nvPr/>
        </p:nvSpPr>
        <p:spPr>
          <a:xfrm>
            <a:off x="501685" y="555403"/>
            <a:ext cx="8058321" cy="538608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Clayton High School Mission</a:t>
            </a:r>
            <a:endParaRPr/>
          </a:p>
          <a:p>
            <a:pPr indent="0" lvl="0" marL="0" marR="0" rtl="0" algn="l">
              <a:spcBef>
                <a:spcPts val="0"/>
              </a:spcBef>
              <a:spcAft>
                <a:spcPts val="0"/>
              </a:spcAft>
              <a:buNone/>
            </a:pPr>
            <a:r>
              <a:rPr i="1" lang="en-US" sz="2400">
                <a:solidFill>
                  <a:schemeClr val="dk1"/>
                </a:solidFill>
                <a:latin typeface="Calibri"/>
                <a:ea typeface="Calibri"/>
                <a:cs typeface="Calibri"/>
                <a:sym typeface="Calibri"/>
              </a:rPr>
              <a:t>Clayton High School’s mission is to provide an exemplary academic and extracurricular program that will guide students in the development of the character, knowledge, skills, and intellectual curiosity needed to contribute to the world around them.</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b="1" lang="en-US" sz="2800">
                <a:solidFill>
                  <a:schemeClr val="dk1"/>
                </a:solidFill>
                <a:latin typeface="Calibri"/>
                <a:ea typeface="Calibri"/>
                <a:cs typeface="Calibri"/>
                <a:sym typeface="Calibri"/>
              </a:rPr>
              <a:t>Clayton High School Guiding Principles</a:t>
            </a:r>
            <a:endParaRPr/>
          </a:p>
          <a:p>
            <a:pPr indent="-342900" lvl="0" marL="342900" marR="0" rtl="0" algn="l">
              <a:spcBef>
                <a:spcPts val="0"/>
              </a:spcBef>
              <a:spcAft>
                <a:spcPts val="0"/>
              </a:spcAft>
              <a:buClr>
                <a:schemeClr val="dk1"/>
              </a:buClr>
              <a:buSzPts val="2400"/>
              <a:buFont typeface="Arial"/>
              <a:buChar char="•"/>
            </a:pPr>
            <a:r>
              <a:rPr i="1" lang="en-US" sz="2400">
                <a:solidFill>
                  <a:schemeClr val="dk1"/>
                </a:solidFill>
                <a:latin typeface="Calibri"/>
                <a:ea typeface="Calibri"/>
                <a:cs typeface="Calibri"/>
                <a:sym typeface="Calibri"/>
              </a:rPr>
              <a:t>We believe that our program must be comprehensive and challenging in order to meet the needs of our students.</a:t>
            </a:r>
            <a:endParaRPr/>
          </a:p>
          <a:p>
            <a:pPr indent="-342900" lvl="0" marL="342900" marR="0" rtl="0" algn="l">
              <a:spcBef>
                <a:spcPts val="0"/>
              </a:spcBef>
              <a:spcAft>
                <a:spcPts val="0"/>
              </a:spcAft>
              <a:buClr>
                <a:schemeClr val="dk1"/>
              </a:buClr>
              <a:buSzPts val="2400"/>
              <a:buFont typeface="Arial"/>
              <a:buChar char="•"/>
            </a:pPr>
            <a:r>
              <a:rPr i="1" lang="en-US" sz="2400">
                <a:solidFill>
                  <a:schemeClr val="dk1"/>
                </a:solidFill>
                <a:latin typeface="Calibri"/>
                <a:ea typeface="Calibri"/>
                <a:cs typeface="Calibri"/>
                <a:sym typeface="Calibri"/>
              </a:rPr>
              <a:t>We believe our school community should promote health, character, and compassion.</a:t>
            </a:r>
            <a:endParaRPr/>
          </a:p>
          <a:p>
            <a:pPr indent="-342900" lvl="0" marL="342900" marR="0" rtl="0" algn="l">
              <a:spcBef>
                <a:spcPts val="0"/>
              </a:spcBef>
              <a:spcAft>
                <a:spcPts val="0"/>
              </a:spcAft>
              <a:buClr>
                <a:schemeClr val="dk1"/>
              </a:buClr>
              <a:buSzPts val="2400"/>
              <a:buFont typeface="Arial"/>
              <a:buChar char="•"/>
            </a:pPr>
            <a:r>
              <a:rPr i="1" lang="en-US" sz="2400">
                <a:solidFill>
                  <a:schemeClr val="dk1"/>
                </a:solidFill>
                <a:latin typeface="Calibri"/>
                <a:ea typeface="Calibri"/>
                <a:cs typeface="Calibri"/>
                <a:sym typeface="Calibri"/>
              </a:rPr>
              <a:t>We believe social, ethnic, and cultural diversity enriches our school community.</a:t>
            </a:r>
            <a:endParaRPr/>
          </a:p>
          <a:p>
            <a:pPr indent="-342900" lvl="0" marL="342900" marR="0" rtl="0" algn="l">
              <a:spcBef>
                <a:spcPts val="0"/>
              </a:spcBef>
              <a:spcAft>
                <a:spcPts val="0"/>
              </a:spcAft>
              <a:buClr>
                <a:schemeClr val="dk1"/>
              </a:buClr>
              <a:buSzPts val="2400"/>
              <a:buFont typeface="Arial"/>
              <a:buChar char="•"/>
            </a:pPr>
            <a:r>
              <a:rPr i="1" lang="en-US" sz="2400">
                <a:solidFill>
                  <a:schemeClr val="dk1"/>
                </a:solidFill>
                <a:latin typeface="Calibri"/>
                <a:ea typeface="Calibri"/>
                <a:cs typeface="Calibri"/>
                <a:sym typeface="Calibri"/>
              </a:rPr>
              <a:t>We believe that learning should be a lifelong process.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8CB3E3"/>
            </a:gs>
            <a:gs pos="100000">
              <a:srgbClr val="FBD4B4"/>
            </a:gs>
          </a:gsLst>
          <a:lin ang="0" scaled="0"/>
        </a:gradFill>
      </p:bgPr>
    </p:bg>
    <p:spTree>
      <p:nvGrpSpPr>
        <p:cNvPr id="92" name="Shape 92"/>
        <p:cNvGrpSpPr/>
        <p:nvPr/>
      </p:nvGrpSpPr>
      <p:grpSpPr>
        <a:xfrm>
          <a:off x="0" y="0"/>
          <a:ext cx="0" cy="0"/>
          <a:chOff x="0" y="0"/>
          <a:chExt cx="0" cy="0"/>
        </a:xfrm>
      </p:grpSpPr>
      <p:sp>
        <p:nvSpPr>
          <p:cNvPr id="93" name="Google Shape;93;p14"/>
          <p:cNvSpPr/>
          <p:nvPr/>
        </p:nvSpPr>
        <p:spPr>
          <a:xfrm>
            <a:off x="1121435" y="301411"/>
            <a:ext cx="7166520"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4400" u="none" cap="none" strike="noStrike">
                <a:solidFill>
                  <a:schemeClr val="dk1"/>
                </a:solidFill>
                <a:latin typeface="Calibri"/>
                <a:ea typeface="Calibri"/>
                <a:cs typeface="Calibri"/>
                <a:sym typeface="Calibri"/>
              </a:rPr>
              <a:t>World Languages and Cultures</a:t>
            </a:r>
            <a:endParaRPr/>
          </a:p>
        </p:txBody>
      </p:sp>
      <p:sp>
        <p:nvSpPr>
          <p:cNvPr id="94" name="Google Shape;94;p14"/>
          <p:cNvSpPr/>
          <p:nvPr/>
        </p:nvSpPr>
        <p:spPr>
          <a:xfrm>
            <a:off x="436036" y="1164223"/>
            <a:ext cx="8327783" cy="526297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Enduring Understandings:</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 </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    	Learning about other cultures benefits us as individuals as well as our society.</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 </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  	Language reflects the essence and perspective of a people and their culture.</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  	Certain linguistic structures and vocabulary are required for effective communication in and understanding of a second language.</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342900" lvl="0" marL="342900" marR="0" rtl="0" algn="l">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Effective communication requires knowing how, when, and why to say what to whom.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8CB3E3"/>
            </a:gs>
            <a:gs pos="100000">
              <a:srgbClr val="FBD4B4"/>
            </a:gs>
          </a:gsLst>
          <a:lin ang="0" scaled="0"/>
        </a:gradFill>
      </p:bgPr>
    </p:bg>
    <p:spTree>
      <p:nvGrpSpPr>
        <p:cNvPr id="98" name="Shape 98"/>
        <p:cNvGrpSpPr/>
        <p:nvPr/>
      </p:nvGrpSpPr>
      <p:grpSpPr>
        <a:xfrm>
          <a:off x="0" y="0"/>
          <a:ext cx="0" cy="0"/>
          <a:chOff x="0" y="0"/>
          <a:chExt cx="0" cy="0"/>
        </a:xfrm>
      </p:grpSpPr>
      <p:sp>
        <p:nvSpPr>
          <p:cNvPr id="99" name="Google Shape;99;p15"/>
          <p:cNvSpPr/>
          <p:nvPr/>
        </p:nvSpPr>
        <p:spPr>
          <a:xfrm>
            <a:off x="1121435" y="301411"/>
            <a:ext cx="7166520" cy="76944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400">
                <a:solidFill>
                  <a:schemeClr val="dk1"/>
                </a:solidFill>
                <a:latin typeface="Calibri"/>
                <a:ea typeface="Calibri"/>
                <a:cs typeface="Calibri"/>
                <a:sym typeface="Calibri"/>
              </a:rPr>
              <a:t>World Languages and Cultures</a:t>
            </a:r>
            <a:endParaRPr/>
          </a:p>
        </p:txBody>
      </p:sp>
      <p:pic>
        <p:nvPicPr>
          <p:cNvPr descr="logo.png" id="100" name="Google Shape;100;p15"/>
          <p:cNvPicPr preferRelativeResize="0"/>
          <p:nvPr/>
        </p:nvPicPr>
        <p:blipFill rotWithShape="1">
          <a:blip r:embed="rId3">
            <a:alphaModFix/>
          </a:blip>
          <a:srcRect b="0" l="0" r="0" t="0"/>
          <a:stretch/>
        </p:blipFill>
        <p:spPr>
          <a:xfrm>
            <a:off x="1199223" y="3111858"/>
            <a:ext cx="7088731" cy="1058997"/>
          </a:xfrm>
          <a:prstGeom prst="rect">
            <a:avLst/>
          </a:prstGeom>
          <a:solidFill>
            <a:srgbClr val="333399"/>
          </a:solidFill>
          <a:ln>
            <a:noFill/>
          </a:ln>
        </p:spPr>
      </p:pic>
      <p:pic>
        <p:nvPicPr>
          <p:cNvPr descr="actfl why language.png" id="101" name="Google Shape;101;p15"/>
          <p:cNvPicPr preferRelativeResize="0"/>
          <p:nvPr/>
        </p:nvPicPr>
        <p:blipFill rotWithShape="1">
          <a:blip r:embed="rId4">
            <a:alphaModFix/>
          </a:blip>
          <a:srcRect b="0" l="0" r="0" t="0"/>
          <a:stretch/>
        </p:blipFill>
        <p:spPr>
          <a:xfrm>
            <a:off x="6151872" y="4329921"/>
            <a:ext cx="2136082" cy="213608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FFFFFF">
                <a:alpha val="25882"/>
              </a:srgbClr>
            </a:gs>
            <a:gs pos="40000">
              <a:srgbClr val="B2A0C7"/>
            </a:gs>
            <a:gs pos="62000">
              <a:srgbClr val="FF806E"/>
            </a:gs>
            <a:gs pos="100000">
              <a:srgbClr val="FF806E"/>
            </a:gs>
          </a:gsLst>
          <a:lin ang="0" scaled="0"/>
        </a:gradFill>
      </p:bgPr>
    </p:bg>
    <p:spTree>
      <p:nvGrpSpPr>
        <p:cNvPr id="105" name="Shape 105"/>
        <p:cNvGrpSpPr/>
        <p:nvPr/>
      </p:nvGrpSpPr>
      <p:grpSpPr>
        <a:xfrm>
          <a:off x="0" y="0"/>
          <a:ext cx="0" cy="0"/>
          <a:chOff x="0" y="0"/>
          <a:chExt cx="0" cy="0"/>
        </a:xfrm>
      </p:grpSpPr>
      <p:sp>
        <p:nvSpPr>
          <p:cNvPr id="106" name="Google Shape;106;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6000"/>
              <a:buFont typeface="Calibri"/>
              <a:buNone/>
            </a:pPr>
            <a:r>
              <a:rPr lang="en-US" sz="6000"/>
              <a:t>Latin and Chinese</a:t>
            </a:r>
            <a:endParaRPr sz="6000"/>
          </a:p>
        </p:txBody>
      </p:sp>
      <p:sp>
        <p:nvSpPr>
          <p:cNvPr id="107" name="Google Shape;107;p16"/>
          <p:cNvSpPr txBox="1"/>
          <p:nvPr>
            <p:ph idx="1" type="body"/>
          </p:nvPr>
        </p:nvSpPr>
        <p:spPr>
          <a:xfrm>
            <a:off x="573986" y="4810453"/>
            <a:ext cx="8229600" cy="1328533"/>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240"/>
              <a:buNone/>
            </a:pPr>
            <a:r>
              <a:rPr lang="en-US" sz="2240"/>
              <a:t>						</a:t>
            </a:r>
            <a:endParaRPr/>
          </a:p>
          <a:p>
            <a:pPr indent="0" lvl="0" marL="0" rtl="0" algn="l">
              <a:lnSpc>
                <a:spcPct val="80000"/>
              </a:lnSpc>
              <a:spcBef>
                <a:spcPts val="714"/>
              </a:spcBef>
              <a:spcAft>
                <a:spcPts val="0"/>
              </a:spcAft>
              <a:buClr>
                <a:schemeClr val="dk1"/>
              </a:buClr>
              <a:buSzPts val="3570"/>
              <a:buNone/>
            </a:pPr>
            <a:r>
              <a:rPr lang="en-US" sz="3570"/>
              <a:t>Latin I / Chinese I			Latin II / Chinese II</a:t>
            </a:r>
            <a:endParaRPr/>
          </a:p>
          <a:p>
            <a:pPr indent="0" lvl="0" marL="0" rtl="0" algn="l">
              <a:lnSpc>
                <a:spcPct val="80000"/>
              </a:lnSpc>
              <a:spcBef>
                <a:spcPts val="448"/>
              </a:spcBef>
              <a:spcAft>
                <a:spcPts val="0"/>
              </a:spcAft>
              <a:buClr>
                <a:schemeClr val="dk1"/>
              </a:buClr>
              <a:buSzPts val="2240"/>
              <a:buNone/>
            </a:pPr>
            <a:r>
              <a:t/>
            </a:r>
            <a:endParaRPr sz="2240"/>
          </a:p>
          <a:p>
            <a:pPr indent="0" lvl="0" marL="0" rtl="0" algn="l">
              <a:lnSpc>
                <a:spcPct val="80000"/>
              </a:lnSpc>
              <a:spcBef>
                <a:spcPts val="448"/>
              </a:spcBef>
              <a:spcAft>
                <a:spcPts val="0"/>
              </a:spcAft>
              <a:buClr>
                <a:schemeClr val="dk1"/>
              </a:buClr>
              <a:buSzPts val="2240"/>
              <a:buNone/>
            </a:pPr>
            <a:r>
              <a:t/>
            </a:r>
            <a:endParaRPr sz="2240"/>
          </a:p>
        </p:txBody>
      </p:sp>
      <p:sp>
        <p:nvSpPr>
          <p:cNvPr id="108" name="Google Shape;108;p16"/>
          <p:cNvSpPr txBox="1"/>
          <p:nvPr/>
        </p:nvSpPr>
        <p:spPr>
          <a:xfrm rot="-3342051">
            <a:off x="679826" y="3716397"/>
            <a:ext cx="2392302"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If you are starting</a:t>
            </a:r>
            <a:endParaRPr sz="2400">
              <a:solidFill>
                <a:schemeClr val="dk1"/>
              </a:solidFill>
              <a:latin typeface="Calibri"/>
              <a:ea typeface="Calibri"/>
              <a:cs typeface="Calibri"/>
              <a:sym typeface="Calibri"/>
            </a:endParaRPr>
          </a:p>
        </p:txBody>
      </p:sp>
      <p:sp>
        <p:nvSpPr>
          <p:cNvPr id="109" name="Google Shape;109;p16"/>
          <p:cNvSpPr txBox="1"/>
          <p:nvPr/>
        </p:nvSpPr>
        <p:spPr>
          <a:xfrm rot="3286886">
            <a:off x="4308226" y="3100119"/>
            <a:ext cx="3920364"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If you have done well at WMS</a:t>
            </a:r>
            <a:endParaRPr sz="2400">
              <a:solidFill>
                <a:schemeClr val="dk1"/>
              </a:solidFill>
              <a:latin typeface="Calibri"/>
              <a:ea typeface="Calibri"/>
              <a:cs typeface="Calibri"/>
              <a:sym typeface="Calibri"/>
            </a:endParaRPr>
          </a:p>
        </p:txBody>
      </p:sp>
      <p:sp>
        <p:nvSpPr>
          <p:cNvPr id="110" name="Google Shape;110;p16"/>
          <p:cNvSpPr/>
          <p:nvPr/>
        </p:nvSpPr>
        <p:spPr>
          <a:xfrm rot="3295322">
            <a:off x="3911186" y="3321948"/>
            <a:ext cx="3328409" cy="484632"/>
          </a:xfrm>
          <a:prstGeom prst="rightArrow">
            <a:avLst>
              <a:gd fmla="val 50000" name="adj1"/>
              <a:gd fmla="val 50000"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1" name="Google Shape;111;p16"/>
          <p:cNvSpPr/>
          <p:nvPr/>
        </p:nvSpPr>
        <p:spPr>
          <a:xfrm rot="7365578">
            <a:off x="1159058" y="3318124"/>
            <a:ext cx="3267484" cy="484632"/>
          </a:xfrm>
          <a:prstGeom prst="rightArrow">
            <a:avLst>
              <a:gd fmla="val 50000" name="adj1"/>
              <a:gd fmla="val 50000"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images.jpg" id="112" name="Google Shape;112;p16"/>
          <p:cNvPicPr preferRelativeResize="0"/>
          <p:nvPr/>
        </p:nvPicPr>
        <p:blipFill rotWithShape="1">
          <a:blip r:embed="rId3">
            <a:alphaModFix/>
          </a:blip>
          <a:srcRect b="0" l="0" r="0" t="0"/>
          <a:stretch/>
        </p:blipFill>
        <p:spPr>
          <a:xfrm>
            <a:off x="438104" y="1245509"/>
            <a:ext cx="2533754" cy="1709089"/>
          </a:xfrm>
          <a:prstGeom prst="rect">
            <a:avLst/>
          </a:prstGeom>
          <a:noFill/>
          <a:ln>
            <a:noFill/>
          </a:ln>
        </p:spPr>
      </p:pic>
      <p:pic>
        <p:nvPicPr>
          <p:cNvPr descr="images.jpg" id="113" name="Google Shape;113;p16"/>
          <p:cNvPicPr preferRelativeResize="0"/>
          <p:nvPr/>
        </p:nvPicPr>
        <p:blipFill rotWithShape="1">
          <a:blip r:embed="rId4">
            <a:alphaModFix/>
          </a:blip>
          <a:srcRect b="0" l="0" r="0" t="0"/>
          <a:stretch/>
        </p:blipFill>
        <p:spPr>
          <a:xfrm>
            <a:off x="6569187" y="1245509"/>
            <a:ext cx="2036465" cy="206386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0000FF">
                <a:alpha val="61960"/>
              </a:srgbClr>
            </a:gs>
            <a:gs pos="100000">
              <a:srgbClr val="FFFFFF">
                <a:alpha val="61960"/>
              </a:srgbClr>
            </a:gs>
          </a:gsLst>
          <a:lin ang="12060000" scaled="0"/>
        </a:gradFill>
      </p:bgPr>
    </p:bg>
    <p:spTree>
      <p:nvGrpSpPr>
        <p:cNvPr id="117" name="Shape 117"/>
        <p:cNvGrpSpPr/>
        <p:nvPr/>
      </p:nvGrpSpPr>
      <p:grpSpPr>
        <a:xfrm>
          <a:off x="0" y="0"/>
          <a:ext cx="0" cy="0"/>
          <a:chOff x="0" y="0"/>
          <a:chExt cx="0" cy="0"/>
        </a:xfrm>
      </p:grpSpPr>
      <p:sp>
        <p:nvSpPr>
          <p:cNvPr id="118" name="Google Shape;118;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6000"/>
              <a:buFont typeface="Calibri"/>
              <a:buNone/>
            </a:pPr>
            <a:r>
              <a:rPr lang="en-US" sz="6000"/>
              <a:t>French</a:t>
            </a:r>
            <a:endParaRPr sz="6000"/>
          </a:p>
        </p:txBody>
      </p:sp>
      <p:sp>
        <p:nvSpPr>
          <p:cNvPr id="119" name="Google Shape;119;p17"/>
          <p:cNvSpPr txBox="1"/>
          <p:nvPr>
            <p:ph idx="1" type="body"/>
          </p:nvPr>
        </p:nvSpPr>
        <p:spPr>
          <a:xfrm>
            <a:off x="573986" y="4146187"/>
            <a:ext cx="8229600" cy="1956302"/>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960"/>
              <a:buNone/>
            </a:pPr>
            <a:r>
              <a:rPr lang="en-US" sz="2960"/>
              <a:t>						</a:t>
            </a:r>
            <a:endParaRPr/>
          </a:p>
          <a:p>
            <a:pPr indent="0" lvl="0" marL="0" rtl="0" algn="l">
              <a:lnSpc>
                <a:spcPct val="80000"/>
              </a:lnSpc>
              <a:spcBef>
                <a:spcPts val="943"/>
              </a:spcBef>
              <a:spcAft>
                <a:spcPts val="0"/>
              </a:spcAft>
              <a:buClr>
                <a:schemeClr val="dk1"/>
              </a:buClr>
              <a:buSzPts val="4717"/>
              <a:buNone/>
            </a:pPr>
            <a:r>
              <a:rPr lang="en-US" sz="4717"/>
              <a:t>French I								</a:t>
            </a:r>
            <a:endParaRPr/>
          </a:p>
          <a:p>
            <a:pPr indent="0" lvl="0" marL="0" rtl="0" algn="ctr">
              <a:lnSpc>
                <a:spcPct val="80000"/>
              </a:lnSpc>
              <a:spcBef>
                <a:spcPts val="943"/>
              </a:spcBef>
              <a:spcAft>
                <a:spcPts val="0"/>
              </a:spcAft>
              <a:buClr>
                <a:schemeClr val="dk1"/>
              </a:buClr>
              <a:buSzPts val="4717"/>
              <a:buNone/>
            </a:pPr>
            <a:r>
              <a:rPr lang="en-US" sz="4717"/>
              <a:t>										French III</a:t>
            </a:r>
            <a:endParaRPr sz="2960"/>
          </a:p>
          <a:p>
            <a:pPr indent="0" lvl="0" marL="0" rtl="0" algn="l">
              <a:lnSpc>
                <a:spcPct val="80000"/>
              </a:lnSpc>
              <a:spcBef>
                <a:spcPts val="592"/>
              </a:spcBef>
              <a:spcAft>
                <a:spcPts val="0"/>
              </a:spcAft>
              <a:buClr>
                <a:schemeClr val="dk1"/>
              </a:buClr>
              <a:buSzPts val="2960"/>
              <a:buNone/>
            </a:pPr>
            <a:r>
              <a:t/>
            </a:r>
            <a:endParaRPr sz="2960"/>
          </a:p>
        </p:txBody>
      </p:sp>
      <p:sp>
        <p:nvSpPr>
          <p:cNvPr id="120" name="Google Shape;120;p17"/>
          <p:cNvSpPr/>
          <p:nvPr/>
        </p:nvSpPr>
        <p:spPr>
          <a:xfrm rot="7365578">
            <a:off x="1203637" y="2799356"/>
            <a:ext cx="3267484" cy="484632"/>
          </a:xfrm>
          <a:prstGeom prst="rightArrow">
            <a:avLst>
              <a:gd fmla="val 50000" name="adj1"/>
              <a:gd fmla="val 50000"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17"/>
          <p:cNvSpPr/>
          <p:nvPr/>
        </p:nvSpPr>
        <p:spPr>
          <a:xfrm rot="4532116">
            <a:off x="3497232" y="3229223"/>
            <a:ext cx="3632467" cy="484632"/>
          </a:xfrm>
          <a:prstGeom prst="rightArrow">
            <a:avLst>
              <a:gd fmla="val 50000" name="adj1"/>
              <a:gd fmla="val 50000"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7"/>
          <p:cNvSpPr txBox="1"/>
          <p:nvPr/>
        </p:nvSpPr>
        <p:spPr>
          <a:xfrm rot="4569133">
            <a:off x="3871569" y="3156776"/>
            <a:ext cx="3920364"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If you have done well at WMS</a:t>
            </a:r>
            <a:endParaRPr sz="2400">
              <a:solidFill>
                <a:schemeClr val="dk1"/>
              </a:solidFill>
              <a:latin typeface="Calibri"/>
              <a:ea typeface="Calibri"/>
              <a:cs typeface="Calibri"/>
              <a:sym typeface="Calibri"/>
            </a:endParaRPr>
          </a:p>
        </p:txBody>
      </p:sp>
      <p:pic>
        <p:nvPicPr>
          <p:cNvPr descr="images.png" id="123" name="Google Shape;123;p17"/>
          <p:cNvPicPr preferRelativeResize="0"/>
          <p:nvPr/>
        </p:nvPicPr>
        <p:blipFill rotWithShape="1">
          <a:blip r:embed="rId3">
            <a:alphaModFix/>
          </a:blip>
          <a:srcRect b="0" l="0" r="0" t="0"/>
          <a:stretch/>
        </p:blipFill>
        <p:spPr>
          <a:xfrm rot="-1076456">
            <a:off x="32567" y="516293"/>
            <a:ext cx="1952320" cy="2428259"/>
          </a:xfrm>
          <a:prstGeom prst="rect">
            <a:avLst/>
          </a:prstGeom>
          <a:noFill/>
          <a:ln>
            <a:noFill/>
          </a:ln>
        </p:spPr>
      </p:pic>
      <p:sp>
        <p:nvSpPr>
          <p:cNvPr id="124" name="Google Shape;124;p17"/>
          <p:cNvSpPr txBox="1"/>
          <p:nvPr/>
        </p:nvSpPr>
        <p:spPr>
          <a:xfrm rot="-3342051">
            <a:off x="1277048" y="2424052"/>
            <a:ext cx="2392302"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If you are starting</a:t>
            </a:r>
            <a:endParaRPr sz="2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76923C">
                <a:alpha val="45882"/>
              </a:srgbClr>
            </a:gs>
            <a:gs pos="17000">
              <a:srgbClr val="76923C">
                <a:alpha val="45882"/>
              </a:srgbClr>
            </a:gs>
            <a:gs pos="100000">
              <a:srgbClr val="FFFFFF">
                <a:alpha val="45882"/>
              </a:srgbClr>
            </a:gs>
          </a:gsLst>
          <a:lin ang="11520000" scaled="0"/>
        </a:gradFill>
      </p:bgPr>
    </p:bg>
    <p:spTree>
      <p:nvGrpSpPr>
        <p:cNvPr id="128" name="Shape 128"/>
        <p:cNvGrpSpPr/>
        <p:nvPr/>
      </p:nvGrpSpPr>
      <p:grpSpPr>
        <a:xfrm>
          <a:off x="0" y="0"/>
          <a:ext cx="0" cy="0"/>
          <a:chOff x="0" y="0"/>
          <a:chExt cx="0" cy="0"/>
        </a:xfrm>
      </p:grpSpPr>
      <p:pic>
        <p:nvPicPr>
          <p:cNvPr descr="images.png" id="129" name="Google Shape;129;p18"/>
          <p:cNvPicPr preferRelativeResize="0"/>
          <p:nvPr/>
        </p:nvPicPr>
        <p:blipFill rotWithShape="1">
          <a:blip r:embed="rId3">
            <a:alphaModFix/>
          </a:blip>
          <a:srcRect b="10103" l="0" r="0" t="0"/>
          <a:stretch/>
        </p:blipFill>
        <p:spPr>
          <a:xfrm rot="-658412">
            <a:off x="188068" y="399551"/>
            <a:ext cx="2091275" cy="2176846"/>
          </a:xfrm>
          <a:prstGeom prst="rect">
            <a:avLst/>
          </a:prstGeom>
          <a:noFill/>
          <a:ln>
            <a:noFill/>
          </a:ln>
        </p:spPr>
      </p:pic>
      <p:pic>
        <p:nvPicPr>
          <p:cNvPr descr="imgres.jpg" id="130" name="Google Shape;130;p18"/>
          <p:cNvPicPr preferRelativeResize="0"/>
          <p:nvPr/>
        </p:nvPicPr>
        <p:blipFill rotWithShape="1">
          <a:blip r:embed="rId4">
            <a:alphaModFix amt="84000"/>
          </a:blip>
          <a:srcRect b="0" l="0" r="0" t="0"/>
          <a:stretch/>
        </p:blipFill>
        <p:spPr>
          <a:xfrm rot="372168">
            <a:off x="7051035" y="570408"/>
            <a:ext cx="1787997" cy="2184351"/>
          </a:xfrm>
          <a:prstGeom prst="rect">
            <a:avLst/>
          </a:prstGeom>
          <a:solidFill>
            <a:srgbClr val="D6E3BC"/>
          </a:solidFill>
          <a:ln>
            <a:noFill/>
          </a:ln>
        </p:spPr>
      </p:pic>
      <p:sp>
        <p:nvSpPr>
          <p:cNvPr id="131" name="Google Shape;13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6000"/>
              <a:buFont typeface="Calibri"/>
              <a:buNone/>
            </a:pPr>
            <a:r>
              <a:rPr lang="en-US" sz="6000"/>
              <a:t>Spanish</a:t>
            </a:r>
            <a:endParaRPr sz="6000"/>
          </a:p>
        </p:txBody>
      </p:sp>
      <p:sp>
        <p:nvSpPr>
          <p:cNvPr id="132" name="Google Shape;132;p18"/>
          <p:cNvSpPr/>
          <p:nvPr/>
        </p:nvSpPr>
        <p:spPr>
          <a:xfrm rot="7365578">
            <a:off x="1187959" y="2799356"/>
            <a:ext cx="3267484" cy="484632"/>
          </a:xfrm>
          <a:prstGeom prst="rightArrow">
            <a:avLst>
              <a:gd fmla="val 50000" name="adj1"/>
              <a:gd fmla="val 50000"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3" name="Google Shape;133;p18"/>
          <p:cNvSpPr/>
          <p:nvPr/>
        </p:nvSpPr>
        <p:spPr>
          <a:xfrm rot="4805516">
            <a:off x="3759535" y="3072725"/>
            <a:ext cx="3328409" cy="484632"/>
          </a:xfrm>
          <a:prstGeom prst="rightArrow">
            <a:avLst>
              <a:gd fmla="val 50000" name="adj1"/>
              <a:gd fmla="val 50000" name="adj2"/>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 name="Google Shape;134;p18"/>
          <p:cNvSpPr txBox="1"/>
          <p:nvPr/>
        </p:nvSpPr>
        <p:spPr>
          <a:xfrm rot="4860619">
            <a:off x="3901017" y="3064898"/>
            <a:ext cx="3920364"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If you have done well at WMS</a:t>
            </a:r>
            <a:endParaRPr sz="2400">
              <a:solidFill>
                <a:schemeClr val="dk1"/>
              </a:solidFill>
              <a:latin typeface="Calibri"/>
              <a:ea typeface="Calibri"/>
              <a:cs typeface="Calibri"/>
              <a:sym typeface="Calibri"/>
            </a:endParaRPr>
          </a:p>
        </p:txBody>
      </p:sp>
      <p:sp>
        <p:nvSpPr>
          <p:cNvPr id="135" name="Google Shape;135;p18"/>
          <p:cNvSpPr txBox="1"/>
          <p:nvPr/>
        </p:nvSpPr>
        <p:spPr>
          <a:xfrm rot="-3342051">
            <a:off x="1277048" y="2424052"/>
            <a:ext cx="2392302" cy="461665"/>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If you are starting</a:t>
            </a:r>
            <a:endParaRPr sz="2400">
              <a:solidFill>
                <a:schemeClr val="dk1"/>
              </a:solidFill>
              <a:latin typeface="Calibri"/>
              <a:ea typeface="Calibri"/>
              <a:cs typeface="Calibri"/>
              <a:sym typeface="Calibri"/>
            </a:endParaRPr>
          </a:p>
        </p:txBody>
      </p:sp>
      <p:sp>
        <p:nvSpPr>
          <p:cNvPr id="136" name="Google Shape;136;p18"/>
          <p:cNvSpPr txBox="1"/>
          <p:nvPr/>
        </p:nvSpPr>
        <p:spPr>
          <a:xfrm>
            <a:off x="684983" y="4546686"/>
            <a:ext cx="2530132" cy="815608"/>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700">
                <a:solidFill>
                  <a:schemeClr val="dk1"/>
                </a:solidFill>
                <a:latin typeface="Calibri"/>
                <a:ea typeface="Calibri"/>
                <a:cs typeface="Calibri"/>
                <a:sym typeface="Calibri"/>
              </a:rPr>
              <a:t>Spanish I</a:t>
            </a:r>
            <a:endParaRPr sz="4700">
              <a:solidFill>
                <a:schemeClr val="dk1"/>
              </a:solidFill>
              <a:latin typeface="Calibri"/>
              <a:ea typeface="Calibri"/>
              <a:cs typeface="Calibri"/>
              <a:sym typeface="Calibri"/>
            </a:endParaRPr>
          </a:p>
        </p:txBody>
      </p:sp>
      <p:sp>
        <p:nvSpPr>
          <p:cNvPr id="137" name="Google Shape;137;p18"/>
          <p:cNvSpPr txBox="1"/>
          <p:nvPr/>
        </p:nvSpPr>
        <p:spPr>
          <a:xfrm>
            <a:off x="4613551" y="5003639"/>
            <a:ext cx="4073249" cy="1538883"/>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4700">
                <a:solidFill>
                  <a:schemeClr val="dk1"/>
                </a:solidFill>
                <a:latin typeface="Calibri"/>
                <a:ea typeface="Calibri"/>
                <a:cs typeface="Calibri"/>
                <a:sym typeface="Calibri"/>
              </a:rPr>
              <a:t>Intermediate Spanish</a:t>
            </a:r>
            <a:endParaRPr sz="47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B2A0C7"/>
            </a:gs>
            <a:gs pos="100000">
              <a:schemeClr val="lt1"/>
            </a:gs>
          </a:gsLst>
          <a:lin ang="2220000" scaled="0"/>
        </a:gradFill>
      </p:bgPr>
    </p:bg>
    <p:spTree>
      <p:nvGrpSpPr>
        <p:cNvPr id="141" name="Shape 141"/>
        <p:cNvGrpSpPr/>
        <p:nvPr/>
      </p:nvGrpSpPr>
      <p:grpSpPr>
        <a:xfrm>
          <a:off x="0" y="0"/>
          <a:ext cx="0" cy="0"/>
          <a:chOff x="0" y="0"/>
          <a:chExt cx="0" cy="0"/>
        </a:xfrm>
      </p:grpSpPr>
      <p:sp>
        <p:nvSpPr>
          <p:cNvPr id="142" name="Google Shape;142;p19"/>
          <p:cNvSpPr txBox="1"/>
          <p:nvPr>
            <p:ph type="title"/>
          </p:nvPr>
        </p:nvSpPr>
        <p:spPr>
          <a:xfrm>
            <a:off x="457200" y="274638"/>
            <a:ext cx="8229600" cy="516629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6000"/>
              <a:buFont typeface="Calibri"/>
              <a:buNone/>
            </a:pPr>
            <a:r>
              <a:rPr b="1" lang="en-US" sz="6000"/>
              <a:t>For your student’s best success:</a:t>
            </a:r>
            <a:br>
              <a:rPr b="1" lang="en-US" sz="6000"/>
            </a:br>
            <a:r>
              <a:rPr b="1" lang="en-US" sz="6000"/>
              <a:t>…</a:t>
            </a:r>
            <a:r>
              <a:rPr lang="en-US" sz="6000"/>
              <a:t>follow the recommendation of your Wydown teachers! </a:t>
            </a:r>
            <a:endParaRPr sz="6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French Map</a:t>
            </a:r>
            <a:endParaRPr/>
          </a:p>
        </p:txBody>
      </p:sp>
      <p:pic>
        <p:nvPicPr>
          <p:cNvPr descr="Screen Shot 2016-01-10 at 5.52.03 PM.png" id="148" name="Google Shape;148;p20"/>
          <p:cNvPicPr preferRelativeResize="0"/>
          <p:nvPr>
            <p:ph idx="1" type="body"/>
          </p:nvPr>
        </p:nvPicPr>
        <p:blipFill rotWithShape="1">
          <a:blip r:embed="rId3">
            <a:alphaModFix/>
          </a:blip>
          <a:srcRect b="0" l="-215" r="2361" t="0"/>
          <a:stretch/>
        </p:blipFill>
        <p:spPr>
          <a:xfrm>
            <a:off x="457200" y="1861127"/>
            <a:ext cx="7935161" cy="339217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pic>
        <p:nvPicPr>
          <p:cNvPr descr="Spanish Map basic.pdf" id="153" name="Google Shape;153;p21"/>
          <p:cNvPicPr preferRelativeResize="0"/>
          <p:nvPr>
            <p:ph idx="1" type="body"/>
          </p:nvPr>
        </p:nvPicPr>
        <p:blipFill rotWithShape="1">
          <a:blip r:embed="rId3">
            <a:alphaModFix/>
          </a:blip>
          <a:srcRect b="5067" l="0" r="0" t="5067"/>
          <a:stretch/>
        </p:blipFill>
        <p:spPr>
          <a:xfrm>
            <a:off x="457200" y="579438"/>
            <a:ext cx="8229600" cy="5546725"/>
          </a:xfrm>
          <a:prstGeom prst="rect">
            <a:avLst/>
          </a:prstGeom>
          <a:noFill/>
          <a:ln>
            <a:noFill/>
          </a:ln>
        </p:spPr>
      </p:pic>
      <p:sp>
        <p:nvSpPr>
          <p:cNvPr id="154" name="Google Shape;154;p21"/>
          <p:cNvSpPr txBox="1"/>
          <p:nvPr>
            <p:ph type="title"/>
          </p:nvPr>
        </p:nvSpPr>
        <p:spPr>
          <a:xfrm>
            <a:off x="313553" y="3426299"/>
            <a:ext cx="4060516"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Spanish Map</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